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9" r:id="rId3"/>
    <p:sldId id="257" r:id="rId4"/>
    <p:sldId id="271" r:id="rId5"/>
    <p:sldId id="272" r:id="rId6"/>
    <p:sldId id="275" r:id="rId7"/>
    <p:sldId id="276" r:id="rId8"/>
    <p:sldId id="273" r:id="rId9"/>
    <p:sldId id="277" r:id="rId10"/>
    <p:sldId id="26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p:restoredTop sz="94656"/>
  </p:normalViewPr>
  <p:slideViewPr>
    <p:cSldViewPr snapToGrid="0" snapToObjects="1">
      <p:cViewPr varScale="1">
        <p:scale>
          <a:sx n="107" d="100"/>
          <a:sy n="107" d="100"/>
        </p:scale>
        <p:origin x="102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656E9C-28EE-44C9-A38E-51593D8663E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B78309E-C6BA-4DDD-97BB-A33F0A822773}">
      <dgm:prSet/>
      <dgm:spPr/>
      <dgm:t>
        <a:bodyPr/>
        <a:lstStyle/>
        <a:p>
          <a:pPr>
            <a:lnSpc>
              <a:spcPct val="100000"/>
            </a:lnSpc>
          </a:pPr>
          <a:r>
            <a:rPr lang="en-US"/>
            <a:t>Predicts travel times for urban routes using machine learning.</a:t>
          </a:r>
        </a:p>
      </dgm:t>
    </dgm:pt>
    <dgm:pt modelId="{1E2A6FE2-4CE2-4972-AF9B-7B29F96F0838}" type="parTrans" cxnId="{D2216691-4527-4632-9636-47CE679F84B2}">
      <dgm:prSet/>
      <dgm:spPr/>
      <dgm:t>
        <a:bodyPr/>
        <a:lstStyle/>
        <a:p>
          <a:endParaRPr lang="en-US"/>
        </a:p>
      </dgm:t>
    </dgm:pt>
    <dgm:pt modelId="{B4B31AE6-5590-407C-82A7-827F6733A677}" type="sibTrans" cxnId="{D2216691-4527-4632-9636-47CE679F84B2}">
      <dgm:prSet/>
      <dgm:spPr/>
      <dgm:t>
        <a:bodyPr/>
        <a:lstStyle/>
        <a:p>
          <a:pPr>
            <a:lnSpc>
              <a:spcPct val="100000"/>
            </a:lnSpc>
          </a:pPr>
          <a:endParaRPr lang="en-US"/>
        </a:p>
      </dgm:t>
    </dgm:pt>
    <dgm:pt modelId="{0F0CE9BB-B90A-4E17-AA84-08895296FBAC}">
      <dgm:prSet/>
      <dgm:spPr/>
      <dgm:t>
        <a:bodyPr/>
        <a:lstStyle/>
        <a:p>
          <a:pPr>
            <a:lnSpc>
              <a:spcPct val="100000"/>
            </a:lnSpc>
          </a:pPr>
          <a:r>
            <a:rPr lang="en-US"/>
            <a:t>Combines traffic, weather, and holiday data to improve prediction accuracy.</a:t>
          </a:r>
        </a:p>
      </dgm:t>
    </dgm:pt>
    <dgm:pt modelId="{18FDD9DF-90F1-4D3C-A77A-9AB23CEAC884}" type="parTrans" cxnId="{7E4636CB-339A-4D92-B45B-708BAE8F8129}">
      <dgm:prSet/>
      <dgm:spPr/>
      <dgm:t>
        <a:bodyPr/>
        <a:lstStyle/>
        <a:p>
          <a:endParaRPr lang="en-US"/>
        </a:p>
      </dgm:t>
    </dgm:pt>
    <dgm:pt modelId="{2521C085-C1DF-4CD0-BF76-8AC352192E65}" type="sibTrans" cxnId="{7E4636CB-339A-4D92-B45B-708BAE8F8129}">
      <dgm:prSet/>
      <dgm:spPr/>
      <dgm:t>
        <a:bodyPr/>
        <a:lstStyle/>
        <a:p>
          <a:pPr>
            <a:lnSpc>
              <a:spcPct val="100000"/>
            </a:lnSpc>
          </a:pPr>
          <a:endParaRPr lang="en-US"/>
        </a:p>
      </dgm:t>
    </dgm:pt>
    <dgm:pt modelId="{D823FCA3-8F10-428B-829E-ABE428DD3480}">
      <dgm:prSet/>
      <dgm:spPr/>
      <dgm:t>
        <a:bodyPr/>
        <a:lstStyle/>
        <a:p>
          <a:pPr>
            <a:lnSpc>
              <a:spcPct val="100000"/>
            </a:lnSpc>
          </a:pPr>
          <a:r>
            <a:rPr lang="en-US"/>
            <a:t>Implements ML models: Neural Networks, Linear Regression, etc.</a:t>
          </a:r>
        </a:p>
      </dgm:t>
    </dgm:pt>
    <dgm:pt modelId="{FA99A680-7EC7-49B7-9818-2170A39247D5}" type="parTrans" cxnId="{331927A4-16F1-411F-BB8F-072251474469}">
      <dgm:prSet/>
      <dgm:spPr/>
      <dgm:t>
        <a:bodyPr/>
        <a:lstStyle/>
        <a:p>
          <a:endParaRPr lang="en-US"/>
        </a:p>
      </dgm:t>
    </dgm:pt>
    <dgm:pt modelId="{E6C8D360-3E7B-40CD-85DE-4CF106A566A1}" type="sibTrans" cxnId="{331927A4-16F1-411F-BB8F-072251474469}">
      <dgm:prSet/>
      <dgm:spPr/>
      <dgm:t>
        <a:bodyPr/>
        <a:lstStyle/>
        <a:p>
          <a:pPr>
            <a:lnSpc>
              <a:spcPct val="100000"/>
            </a:lnSpc>
          </a:pPr>
          <a:endParaRPr lang="en-US"/>
        </a:p>
      </dgm:t>
    </dgm:pt>
    <dgm:pt modelId="{AB8DBD4F-5759-447C-BD51-69EE666D0284}">
      <dgm:prSet/>
      <dgm:spPr/>
      <dgm:t>
        <a:bodyPr/>
        <a:lstStyle/>
        <a:p>
          <a:pPr>
            <a:lnSpc>
              <a:spcPct val="100000"/>
            </a:lnSpc>
          </a:pPr>
          <a:r>
            <a:rPr lang="en-US"/>
            <a:t>Goal: Help commuters and city planners optimize travel plans.</a:t>
          </a:r>
        </a:p>
      </dgm:t>
    </dgm:pt>
    <dgm:pt modelId="{2B139569-61A5-461C-BC4D-E2A3325818BC}" type="parTrans" cxnId="{1A187988-8CC8-46D5-B548-F6DD5B5D1E8C}">
      <dgm:prSet/>
      <dgm:spPr/>
      <dgm:t>
        <a:bodyPr/>
        <a:lstStyle/>
        <a:p>
          <a:endParaRPr lang="en-US"/>
        </a:p>
      </dgm:t>
    </dgm:pt>
    <dgm:pt modelId="{7D5201D4-108D-426F-A906-FC79A6A3C904}" type="sibTrans" cxnId="{1A187988-8CC8-46D5-B548-F6DD5B5D1E8C}">
      <dgm:prSet/>
      <dgm:spPr/>
      <dgm:t>
        <a:bodyPr/>
        <a:lstStyle/>
        <a:p>
          <a:endParaRPr lang="en-US"/>
        </a:p>
      </dgm:t>
    </dgm:pt>
    <dgm:pt modelId="{03A9456A-9C9B-4326-92A5-13BD61B29DF9}" type="pres">
      <dgm:prSet presAssocID="{C3656E9C-28EE-44C9-A38E-51593D8663E6}" presName="root" presStyleCnt="0">
        <dgm:presLayoutVars>
          <dgm:dir/>
          <dgm:resizeHandles val="exact"/>
        </dgm:presLayoutVars>
      </dgm:prSet>
      <dgm:spPr/>
    </dgm:pt>
    <dgm:pt modelId="{84A31EE6-9025-4A1B-8AC0-C3C711918EA9}" type="pres">
      <dgm:prSet presAssocID="{8B78309E-C6BA-4DDD-97BB-A33F0A822773}" presName="compNode" presStyleCnt="0"/>
      <dgm:spPr/>
    </dgm:pt>
    <dgm:pt modelId="{626EB2AC-B12B-4003-A17D-0BF47D53FB48}" type="pres">
      <dgm:prSet presAssocID="{8B78309E-C6BA-4DDD-97BB-A33F0A822773}" presName="bgRect" presStyleLbl="bgShp" presStyleIdx="0" presStyleCnt="4"/>
      <dgm:spPr/>
    </dgm:pt>
    <dgm:pt modelId="{FB06F7DB-DA45-4A72-916E-1D2C6125544A}" type="pres">
      <dgm:prSet presAssocID="{8B78309E-C6BA-4DDD-97BB-A33F0A8227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E4B1BAAD-B27E-47EA-9083-4487BB309BD1}" type="pres">
      <dgm:prSet presAssocID="{8B78309E-C6BA-4DDD-97BB-A33F0A822773}" presName="spaceRect" presStyleCnt="0"/>
      <dgm:spPr/>
    </dgm:pt>
    <dgm:pt modelId="{FEEC2259-3BBE-4C60-B004-15487BBCA472}" type="pres">
      <dgm:prSet presAssocID="{8B78309E-C6BA-4DDD-97BB-A33F0A822773}" presName="parTx" presStyleLbl="revTx" presStyleIdx="0" presStyleCnt="4">
        <dgm:presLayoutVars>
          <dgm:chMax val="0"/>
          <dgm:chPref val="0"/>
        </dgm:presLayoutVars>
      </dgm:prSet>
      <dgm:spPr/>
    </dgm:pt>
    <dgm:pt modelId="{1CC9E131-D5FE-4983-98AD-B3714F441011}" type="pres">
      <dgm:prSet presAssocID="{B4B31AE6-5590-407C-82A7-827F6733A677}" presName="sibTrans" presStyleCnt="0"/>
      <dgm:spPr/>
    </dgm:pt>
    <dgm:pt modelId="{39888A18-445F-4727-9C25-0B7EEE326B92}" type="pres">
      <dgm:prSet presAssocID="{0F0CE9BB-B90A-4E17-AA84-08895296FBAC}" presName="compNode" presStyleCnt="0"/>
      <dgm:spPr/>
    </dgm:pt>
    <dgm:pt modelId="{6EA21AE8-14F3-491C-BDBF-F0098F8A88BA}" type="pres">
      <dgm:prSet presAssocID="{0F0CE9BB-B90A-4E17-AA84-08895296FBAC}" presName="bgRect" presStyleLbl="bgShp" presStyleIdx="1" presStyleCnt="4"/>
      <dgm:spPr/>
    </dgm:pt>
    <dgm:pt modelId="{5863BB19-CD86-415B-A2A5-5771863508AF}" type="pres">
      <dgm:prSet presAssocID="{0F0CE9BB-B90A-4E17-AA84-08895296FB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ffic Light"/>
        </a:ext>
      </dgm:extLst>
    </dgm:pt>
    <dgm:pt modelId="{856B48AB-0821-44E9-ACC4-BDF1BAB7A0BD}" type="pres">
      <dgm:prSet presAssocID="{0F0CE9BB-B90A-4E17-AA84-08895296FBAC}" presName="spaceRect" presStyleCnt="0"/>
      <dgm:spPr/>
    </dgm:pt>
    <dgm:pt modelId="{381249DD-B36E-4612-984A-453957548B54}" type="pres">
      <dgm:prSet presAssocID="{0F0CE9BB-B90A-4E17-AA84-08895296FBAC}" presName="parTx" presStyleLbl="revTx" presStyleIdx="1" presStyleCnt="4">
        <dgm:presLayoutVars>
          <dgm:chMax val="0"/>
          <dgm:chPref val="0"/>
        </dgm:presLayoutVars>
      </dgm:prSet>
      <dgm:spPr/>
    </dgm:pt>
    <dgm:pt modelId="{A883CDA1-A618-49AF-A58C-AD33C14BEA0C}" type="pres">
      <dgm:prSet presAssocID="{2521C085-C1DF-4CD0-BF76-8AC352192E65}" presName="sibTrans" presStyleCnt="0"/>
      <dgm:spPr/>
    </dgm:pt>
    <dgm:pt modelId="{5053AD86-9988-439F-8D59-7F03FB7CC1E9}" type="pres">
      <dgm:prSet presAssocID="{D823FCA3-8F10-428B-829E-ABE428DD3480}" presName="compNode" presStyleCnt="0"/>
      <dgm:spPr/>
    </dgm:pt>
    <dgm:pt modelId="{520A2DD2-2846-4946-BCB5-5F2303657040}" type="pres">
      <dgm:prSet presAssocID="{D823FCA3-8F10-428B-829E-ABE428DD3480}" presName="bgRect" presStyleLbl="bgShp" presStyleIdx="2" presStyleCnt="4"/>
      <dgm:spPr/>
    </dgm:pt>
    <dgm:pt modelId="{E68463B1-0968-4BB2-941D-E1A4D6D1560B}" type="pres">
      <dgm:prSet presAssocID="{D823FCA3-8F10-428B-829E-ABE428DD34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73656CFD-C48D-421C-969E-F9F60D17E8A5}" type="pres">
      <dgm:prSet presAssocID="{D823FCA3-8F10-428B-829E-ABE428DD3480}" presName="spaceRect" presStyleCnt="0"/>
      <dgm:spPr/>
    </dgm:pt>
    <dgm:pt modelId="{854593BE-053D-4182-A037-CBC191C6B410}" type="pres">
      <dgm:prSet presAssocID="{D823FCA3-8F10-428B-829E-ABE428DD3480}" presName="parTx" presStyleLbl="revTx" presStyleIdx="2" presStyleCnt="4">
        <dgm:presLayoutVars>
          <dgm:chMax val="0"/>
          <dgm:chPref val="0"/>
        </dgm:presLayoutVars>
      </dgm:prSet>
      <dgm:spPr/>
    </dgm:pt>
    <dgm:pt modelId="{40D498AE-4F50-4709-B532-A606A77106DB}" type="pres">
      <dgm:prSet presAssocID="{E6C8D360-3E7B-40CD-85DE-4CF106A566A1}" presName="sibTrans" presStyleCnt="0"/>
      <dgm:spPr/>
    </dgm:pt>
    <dgm:pt modelId="{67AFEE40-49A0-40A7-8C96-DB6FF5698971}" type="pres">
      <dgm:prSet presAssocID="{AB8DBD4F-5759-447C-BD51-69EE666D0284}" presName="compNode" presStyleCnt="0"/>
      <dgm:spPr/>
    </dgm:pt>
    <dgm:pt modelId="{A03A6D0D-D20E-42F3-A0D6-0C09CB88567B}" type="pres">
      <dgm:prSet presAssocID="{AB8DBD4F-5759-447C-BD51-69EE666D0284}" presName="bgRect" presStyleLbl="bgShp" presStyleIdx="3" presStyleCnt="4"/>
      <dgm:spPr/>
    </dgm:pt>
    <dgm:pt modelId="{DA94BFE7-4DDA-4B91-9E10-B3BE413F546A}" type="pres">
      <dgm:prSet presAssocID="{AB8DBD4F-5759-447C-BD51-69EE666D02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in"/>
        </a:ext>
      </dgm:extLst>
    </dgm:pt>
    <dgm:pt modelId="{673C7E05-19CA-44DA-9130-A6A6A4C9D6AB}" type="pres">
      <dgm:prSet presAssocID="{AB8DBD4F-5759-447C-BD51-69EE666D0284}" presName="spaceRect" presStyleCnt="0"/>
      <dgm:spPr/>
    </dgm:pt>
    <dgm:pt modelId="{F9D5BB01-749E-40BE-B06F-20047D2D053A}" type="pres">
      <dgm:prSet presAssocID="{AB8DBD4F-5759-447C-BD51-69EE666D0284}" presName="parTx" presStyleLbl="revTx" presStyleIdx="3" presStyleCnt="4">
        <dgm:presLayoutVars>
          <dgm:chMax val="0"/>
          <dgm:chPref val="0"/>
        </dgm:presLayoutVars>
      </dgm:prSet>
      <dgm:spPr/>
    </dgm:pt>
  </dgm:ptLst>
  <dgm:cxnLst>
    <dgm:cxn modelId="{6ABEFB22-5C88-F944-8B20-98F32FDF1F3E}" type="presOf" srcId="{D823FCA3-8F10-428B-829E-ABE428DD3480}" destId="{854593BE-053D-4182-A037-CBC191C6B410}" srcOrd="0" destOrd="0" presId="urn:microsoft.com/office/officeart/2018/2/layout/IconVerticalSolidList"/>
    <dgm:cxn modelId="{A1E4557B-760C-B447-B5C7-202F36CB50B8}" type="presOf" srcId="{C3656E9C-28EE-44C9-A38E-51593D8663E6}" destId="{03A9456A-9C9B-4326-92A5-13BD61B29DF9}" srcOrd="0" destOrd="0" presId="urn:microsoft.com/office/officeart/2018/2/layout/IconVerticalSolidList"/>
    <dgm:cxn modelId="{66BD267C-7FE1-174C-9786-7C15C0C3529D}" type="presOf" srcId="{AB8DBD4F-5759-447C-BD51-69EE666D0284}" destId="{F9D5BB01-749E-40BE-B06F-20047D2D053A}" srcOrd="0" destOrd="0" presId="urn:microsoft.com/office/officeart/2018/2/layout/IconVerticalSolidList"/>
    <dgm:cxn modelId="{D7999384-9C02-A041-A029-4F56D4E0C310}" type="presOf" srcId="{8B78309E-C6BA-4DDD-97BB-A33F0A822773}" destId="{FEEC2259-3BBE-4C60-B004-15487BBCA472}" srcOrd="0" destOrd="0" presId="urn:microsoft.com/office/officeart/2018/2/layout/IconVerticalSolidList"/>
    <dgm:cxn modelId="{1A187988-8CC8-46D5-B548-F6DD5B5D1E8C}" srcId="{C3656E9C-28EE-44C9-A38E-51593D8663E6}" destId="{AB8DBD4F-5759-447C-BD51-69EE666D0284}" srcOrd="3" destOrd="0" parTransId="{2B139569-61A5-461C-BC4D-E2A3325818BC}" sibTransId="{7D5201D4-108D-426F-A906-FC79A6A3C904}"/>
    <dgm:cxn modelId="{D2216691-4527-4632-9636-47CE679F84B2}" srcId="{C3656E9C-28EE-44C9-A38E-51593D8663E6}" destId="{8B78309E-C6BA-4DDD-97BB-A33F0A822773}" srcOrd="0" destOrd="0" parTransId="{1E2A6FE2-4CE2-4972-AF9B-7B29F96F0838}" sibTransId="{B4B31AE6-5590-407C-82A7-827F6733A677}"/>
    <dgm:cxn modelId="{331927A4-16F1-411F-BB8F-072251474469}" srcId="{C3656E9C-28EE-44C9-A38E-51593D8663E6}" destId="{D823FCA3-8F10-428B-829E-ABE428DD3480}" srcOrd="2" destOrd="0" parTransId="{FA99A680-7EC7-49B7-9818-2170A39247D5}" sibTransId="{E6C8D360-3E7B-40CD-85DE-4CF106A566A1}"/>
    <dgm:cxn modelId="{7E4636CB-339A-4D92-B45B-708BAE8F8129}" srcId="{C3656E9C-28EE-44C9-A38E-51593D8663E6}" destId="{0F0CE9BB-B90A-4E17-AA84-08895296FBAC}" srcOrd="1" destOrd="0" parTransId="{18FDD9DF-90F1-4D3C-A77A-9AB23CEAC884}" sibTransId="{2521C085-C1DF-4CD0-BF76-8AC352192E65}"/>
    <dgm:cxn modelId="{155D48D2-C68C-844A-BB54-5ADF57666DC7}" type="presOf" srcId="{0F0CE9BB-B90A-4E17-AA84-08895296FBAC}" destId="{381249DD-B36E-4612-984A-453957548B54}" srcOrd="0" destOrd="0" presId="urn:microsoft.com/office/officeart/2018/2/layout/IconVerticalSolidList"/>
    <dgm:cxn modelId="{6B879DD5-34EB-A644-B08E-0B1728D2C831}" type="presParOf" srcId="{03A9456A-9C9B-4326-92A5-13BD61B29DF9}" destId="{84A31EE6-9025-4A1B-8AC0-C3C711918EA9}" srcOrd="0" destOrd="0" presId="urn:microsoft.com/office/officeart/2018/2/layout/IconVerticalSolidList"/>
    <dgm:cxn modelId="{575A1211-7364-954C-B75B-1F0927103245}" type="presParOf" srcId="{84A31EE6-9025-4A1B-8AC0-C3C711918EA9}" destId="{626EB2AC-B12B-4003-A17D-0BF47D53FB48}" srcOrd="0" destOrd="0" presId="urn:microsoft.com/office/officeart/2018/2/layout/IconVerticalSolidList"/>
    <dgm:cxn modelId="{71536367-B27B-B04A-BFED-4D263C556CF8}" type="presParOf" srcId="{84A31EE6-9025-4A1B-8AC0-C3C711918EA9}" destId="{FB06F7DB-DA45-4A72-916E-1D2C6125544A}" srcOrd="1" destOrd="0" presId="urn:microsoft.com/office/officeart/2018/2/layout/IconVerticalSolidList"/>
    <dgm:cxn modelId="{22D38EB9-16A1-334E-8B19-D739C38435CD}" type="presParOf" srcId="{84A31EE6-9025-4A1B-8AC0-C3C711918EA9}" destId="{E4B1BAAD-B27E-47EA-9083-4487BB309BD1}" srcOrd="2" destOrd="0" presId="urn:microsoft.com/office/officeart/2018/2/layout/IconVerticalSolidList"/>
    <dgm:cxn modelId="{5ED894F0-0486-9E40-AA17-9BCE9373534C}" type="presParOf" srcId="{84A31EE6-9025-4A1B-8AC0-C3C711918EA9}" destId="{FEEC2259-3BBE-4C60-B004-15487BBCA472}" srcOrd="3" destOrd="0" presId="urn:microsoft.com/office/officeart/2018/2/layout/IconVerticalSolidList"/>
    <dgm:cxn modelId="{216F0578-DAB8-514B-A0CA-F2C4C6CE69A3}" type="presParOf" srcId="{03A9456A-9C9B-4326-92A5-13BD61B29DF9}" destId="{1CC9E131-D5FE-4983-98AD-B3714F441011}" srcOrd="1" destOrd="0" presId="urn:microsoft.com/office/officeart/2018/2/layout/IconVerticalSolidList"/>
    <dgm:cxn modelId="{509451B5-5C0B-AB4F-8913-D8C832ACB30E}" type="presParOf" srcId="{03A9456A-9C9B-4326-92A5-13BD61B29DF9}" destId="{39888A18-445F-4727-9C25-0B7EEE326B92}" srcOrd="2" destOrd="0" presId="urn:microsoft.com/office/officeart/2018/2/layout/IconVerticalSolidList"/>
    <dgm:cxn modelId="{D3A1E66B-009B-E64D-9C59-8C10F0D4E4B3}" type="presParOf" srcId="{39888A18-445F-4727-9C25-0B7EEE326B92}" destId="{6EA21AE8-14F3-491C-BDBF-F0098F8A88BA}" srcOrd="0" destOrd="0" presId="urn:microsoft.com/office/officeart/2018/2/layout/IconVerticalSolidList"/>
    <dgm:cxn modelId="{C46B78B7-2B52-4A49-9CD4-7EAE3590B0FC}" type="presParOf" srcId="{39888A18-445F-4727-9C25-0B7EEE326B92}" destId="{5863BB19-CD86-415B-A2A5-5771863508AF}" srcOrd="1" destOrd="0" presId="urn:microsoft.com/office/officeart/2018/2/layout/IconVerticalSolidList"/>
    <dgm:cxn modelId="{215E3FFC-DC39-9345-93E9-FF3EA165CBA0}" type="presParOf" srcId="{39888A18-445F-4727-9C25-0B7EEE326B92}" destId="{856B48AB-0821-44E9-ACC4-BDF1BAB7A0BD}" srcOrd="2" destOrd="0" presId="urn:microsoft.com/office/officeart/2018/2/layout/IconVerticalSolidList"/>
    <dgm:cxn modelId="{AEB7B0A2-28D1-4149-A632-AFD61329CC1C}" type="presParOf" srcId="{39888A18-445F-4727-9C25-0B7EEE326B92}" destId="{381249DD-B36E-4612-984A-453957548B54}" srcOrd="3" destOrd="0" presId="urn:microsoft.com/office/officeart/2018/2/layout/IconVerticalSolidList"/>
    <dgm:cxn modelId="{AAF9F8B4-4995-064F-B1AE-90ABE35F2D27}" type="presParOf" srcId="{03A9456A-9C9B-4326-92A5-13BD61B29DF9}" destId="{A883CDA1-A618-49AF-A58C-AD33C14BEA0C}" srcOrd="3" destOrd="0" presId="urn:microsoft.com/office/officeart/2018/2/layout/IconVerticalSolidList"/>
    <dgm:cxn modelId="{DEFF92C2-E283-274C-A70D-2AF4DEE75F1E}" type="presParOf" srcId="{03A9456A-9C9B-4326-92A5-13BD61B29DF9}" destId="{5053AD86-9988-439F-8D59-7F03FB7CC1E9}" srcOrd="4" destOrd="0" presId="urn:microsoft.com/office/officeart/2018/2/layout/IconVerticalSolidList"/>
    <dgm:cxn modelId="{9198444E-F42D-8B40-9A25-983BF363E802}" type="presParOf" srcId="{5053AD86-9988-439F-8D59-7F03FB7CC1E9}" destId="{520A2DD2-2846-4946-BCB5-5F2303657040}" srcOrd="0" destOrd="0" presId="urn:microsoft.com/office/officeart/2018/2/layout/IconVerticalSolidList"/>
    <dgm:cxn modelId="{FEA564E0-B654-CA40-914F-1F1B0FC36FB3}" type="presParOf" srcId="{5053AD86-9988-439F-8D59-7F03FB7CC1E9}" destId="{E68463B1-0968-4BB2-941D-E1A4D6D1560B}" srcOrd="1" destOrd="0" presId="urn:microsoft.com/office/officeart/2018/2/layout/IconVerticalSolidList"/>
    <dgm:cxn modelId="{37A77BFB-BD37-9643-971D-5857939E1E98}" type="presParOf" srcId="{5053AD86-9988-439F-8D59-7F03FB7CC1E9}" destId="{73656CFD-C48D-421C-969E-F9F60D17E8A5}" srcOrd="2" destOrd="0" presId="urn:microsoft.com/office/officeart/2018/2/layout/IconVerticalSolidList"/>
    <dgm:cxn modelId="{8E66A693-721B-B140-A3BF-57033E30B360}" type="presParOf" srcId="{5053AD86-9988-439F-8D59-7F03FB7CC1E9}" destId="{854593BE-053D-4182-A037-CBC191C6B410}" srcOrd="3" destOrd="0" presId="urn:microsoft.com/office/officeart/2018/2/layout/IconVerticalSolidList"/>
    <dgm:cxn modelId="{3CBF0DF5-1043-9149-B72B-2666906F7EEE}" type="presParOf" srcId="{03A9456A-9C9B-4326-92A5-13BD61B29DF9}" destId="{40D498AE-4F50-4709-B532-A606A77106DB}" srcOrd="5" destOrd="0" presId="urn:microsoft.com/office/officeart/2018/2/layout/IconVerticalSolidList"/>
    <dgm:cxn modelId="{9D2597A2-3CC5-6F4B-AC1F-D16570608468}" type="presParOf" srcId="{03A9456A-9C9B-4326-92A5-13BD61B29DF9}" destId="{67AFEE40-49A0-40A7-8C96-DB6FF5698971}" srcOrd="6" destOrd="0" presId="urn:microsoft.com/office/officeart/2018/2/layout/IconVerticalSolidList"/>
    <dgm:cxn modelId="{CC042EBB-32A5-6C43-BCCD-E7A1037BD881}" type="presParOf" srcId="{67AFEE40-49A0-40A7-8C96-DB6FF5698971}" destId="{A03A6D0D-D20E-42F3-A0D6-0C09CB88567B}" srcOrd="0" destOrd="0" presId="urn:microsoft.com/office/officeart/2018/2/layout/IconVerticalSolidList"/>
    <dgm:cxn modelId="{A6288153-9D1A-5042-8E75-E0A32F7E11F4}" type="presParOf" srcId="{67AFEE40-49A0-40A7-8C96-DB6FF5698971}" destId="{DA94BFE7-4DDA-4B91-9E10-B3BE413F546A}" srcOrd="1" destOrd="0" presId="urn:microsoft.com/office/officeart/2018/2/layout/IconVerticalSolidList"/>
    <dgm:cxn modelId="{1685F43A-67B6-A54B-99AA-B4E771F2A848}" type="presParOf" srcId="{67AFEE40-49A0-40A7-8C96-DB6FF5698971}" destId="{673C7E05-19CA-44DA-9130-A6A6A4C9D6AB}" srcOrd="2" destOrd="0" presId="urn:microsoft.com/office/officeart/2018/2/layout/IconVerticalSolidList"/>
    <dgm:cxn modelId="{462BCB41-C7A1-2D44-8BC0-9BB4534E346F}" type="presParOf" srcId="{67AFEE40-49A0-40A7-8C96-DB6FF5698971}" destId="{F9D5BB01-749E-40BE-B06F-20047D2D053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EB2AC-B12B-4003-A17D-0BF47D53FB48}">
      <dsp:nvSpPr>
        <dsp:cNvPr id="0" name=""/>
        <dsp:cNvSpPr/>
      </dsp:nvSpPr>
      <dsp:spPr>
        <a:xfrm>
          <a:off x="0" y="1805"/>
          <a:ext cx="78867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6F7DB-DA45-4A72-916E-1D2C6125544A}">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EC2259-3BBE-4C60-B004-15487BBCA472}">
      <dsp:nvSpPr>
        <dsp:cNvPr id="0" name=""/>
        <dsp:cNvSpPr/>
      </dsp:nvSpPr>
      <dsp:spPr>
        <a:xfrm>
          <a:off x="1057183" y="1805"/>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Predicts travel times for urban routes using machine learning.</a:t>
          </a:r>
        </a:p>
      </dsp:txBody>
      <dsp:txXfrm>
        <a:off x="1057183" y="1805"/>
        <a:ext cx="6829516" cy="915310"/>
      </dsp:txXfrm>
    </dsp:sp>
    <dsp:sp modelId="{6EA21AE8-14F3-491C-BDBF-F0098F8A88BA}">
      <dsp:nvSpPr>
        <dsp:cNvPr id="0" name=""/>
        <dsp:cNvSpPr/>
      </dsp:nvSpPr>
      <dsp:spPr>
        <a:xfrm>
          <a:off x="0" y="1145944"/>
          <a:ext cx="78867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3BB19-CD86-415B-A2A5-5771863508AF}">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1249DD-B36E-4612-984A-453957548B54}">
      <dsp:nvSpPr>
        <dsp:cNvPr id="0" name=""/>
        <dsp:cNvSpPr/>
      </dsp:nvSpPr>
      <dsp:spPr>
        <a:xfrm>
          <a:off x="1057183" y="1145944"/>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Combines traffic, weather, and holiday data to improve prediction accuracy.</a:t>
          </a:r>
        </a:p>
      </dsp:txBody>
      <dsp:txXfrm>
        <a:off x="1057183" y="1145944"/>
        <a:ext cx="6829516" cy="915310"/>
      </dsp:txXfrm>
    </dsp:sp>
    <dsp:sp modelId="{520A2DD2-2846-4946-BCB5-5F2303657040}">
      <dsp:nvSpPr>
        <dsp:cNvPr id="0" name=""/>
        <dsp:cNvSpPr/>
      </dsp:nvSpPr>
      <dsp:spPr>
        <a:xfrm>
          <a:off x="0" y="2290082"/>
          <a:ext cx="78867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463B1-0968-4BB2-941D-E1A4D6D1560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4593BE-053D-4182-A037-CBC191C6B410}">
      <dsp:nvSpPr>
        <dsp:cNvPr id="0" name=""/>
        <dsp:cNvSpPr/>
      </dsp:nvSpPr>
      <dsp:spPr>
        <a:xfrm>
          <a:off x="1057183" y="2290082"/>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Implements ML models: Neural Networks, Linear Regression, etc.</a:t>
          </a:r>
        </a:p>
      </dsp:txBody>
      <dsp:txXfrm>
        <a:off x="1057183" y="2290082"/>
        <a:ext cx="6829516" cy="915310"/>
      </dsp:txXfrm>
    </dsp:sp>
    <dsp:sp modelId="{A03A6D0D-D20E-42F3-A0D6-0C09CB88567B}">
      <dsp:nvSpPr>
        <dsp:cNvPr id="0" name=""/>
        <dsp:cNvSpPr/>
      </dsp:nvSpPr>
      <dsp:spPr>
        <a:xfrm>
          <a:off x="0" y="3434221"/>
          <a:ext cx="78867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94BFE7-4DDA-4B91-9E10-B3BE413F546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D5BB01-749E-40BE-B06F-20047D2D053A}">
      <dsp:nvSpPr>
        <dsp:cNvPr id="0" name=""/>
        <dsp:cNvSpPr/>
      </dsp:nvSpPr>
      <dsp:spPr>
        <a:xfrm>
          <a:off x="1057183" y="3434221"/>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Goal: Help commuters and city planners optimize travel plans.</a:t>
          </a:r>
        </a:p>
      </dsp:txBody>
      <dsp:txXfrm>
        <a:off x="1057183" y="3434221"/>
        <a:ext cx="68295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274A07-9497-4B46-89B3-94AF38D1302E}" type="datetimeFigureOut">
              <a:rPr lang="en-US" smtClean="0"/>
              <a:t>12/3/24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C2616-3885-4B49-AA8A-30FD653F9953}" type="slidenum">
              <a:rPr lang="en-US" smtClean="0"/>
              <a:t>‹#›</a:t>
            </a:fld>
            <a:endParaRPr lang="en-US"/>
          </a:p>
        </p:txBody>
      </p:sp>
    </p:spTree>
    <p:extLst>
      <p:ext uri="{BB962C8B-B14F-4D97-AF65-F5344CB8AC3E}">
        <p14:creationId xmlns:p14="http://schemas.microsoft.com/office/powerpoint/2010/main" val="2829199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6C2616-3885-4B49-AA8A-30FD653F9953}" type="slidenum">
              <a:rPr lang="en-US" smtClean="0"/>
              <a:t>7</a:t>
            </a:fld>
            <a:endParaRPr lang="en-US"/>
          </a:p>
        </p:txBody>
      </p:sp>
    </p:spTree>
    <p:extLst>
      <p:ext uri="{BB962C8B-B14F-4D97-AF65-F5344CB8AC3E}">
        <p14:creationId xmlns:p14="http://schemas.microsoft.com/office/powerpoint/2010/main" val="70947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p of a city&#10;&#10;Description automatically generated">
            <a:extLst>
              <a:ext uri="{FF2B5EF4-FFF2-40B4-BE49-F238E27FC236}">
                <a16:creationId xmlns:a16="http://schemas.microsoft.com/office/drawing/2014/main" id="{596991F9-915C-2C7A-FB68-ED514FC6A177}"/>
              </a:ext>
            </a:extLst>
          </p:cNvPr>
          <p:cNvPicPr>
            <a:picLocks noChangeAspect="1"/>
          </p:cNvPicPr>
          <p:nvPr/>
        </p:nvPicPr>
        <p:blipFill>
          <a:blip r:embed="rId2"/>
          <a:stretch>
            <a:fillRect/>
          </a:stretch>
        </p:blipFill>
        <p:spPr>
          <a:xfrm>
            <a:off x="482600" y="1036702"/>
            <a:ext cx="8178799" cy="4784595"/>
          </a:xfrm>
          <a:prstGeom prst="rect">
            <a:avLst/>
          </a:prstGeom>
          <a:ln>
            <a:noFill/>
          </a:ln>
        </p:spPr>
      </p:pic>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Rectangle 10">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28840" y="1741337"/>
            <a:ext cx="4086547" cy="2387918"/>
          </a:xfrm>
        </p:spPr>
        <p:txBody>
          <a:bodyPr vert="horz" lIns="91440" tIns="45720" rIns="91440" bIns="45720" rtlCol="0" anchor="b">
            <a:normAutofit/>
          </a:bodyPr>
          <a:lstStyle/>
          <a:p>
            <a:pPr defTabSz="914400">
              <a:lnSpc>
                <a:spcPct val="90000"/>
              </a:lnSpc>
            </a:pPr>
            <a:r>
              <a:rPr lang="en-US" sz="4500" kern="1200">
                <a:solidFill>
                  <a:schemeClr val="tx2"/>
                </a:solidFill>
                <a:latin typeface="+mj-lt"/>
                <a:ea typeface="+mj-ea"/>
                <a:cs typeface="+mj-cs"/>
              </a:rPr>
              <a:t>Thank You</a:t>
            </a:r>
          </a:p>
        </p:txBody>
      </p:sp>
      <p:grpSp>
        <p:nvGrpSpPr>
          <p:cNvPr id="13" name="Group 12">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43336"/>
            <a:ext cx="3872284" cy="2657478"/>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2358"/>
            <a:ext cx="1407490" cy="1766008"/>
            <a:chOff x="-648769" y="2358"/>
            <a:chExt cx="1876653" cy="1766008"/>
          </a:xfrm>
        </p:grpSpPr>
        <p:sp>
          <p:nvSpPr>
            <p:cNvPr id="20" name="Freeform: Shape 1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72226" y="6114337"/>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5721108"/>
            <a:ext cx="1696473"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ad with cars and text&#10;&#10;Description automatically generated">
            <a:extLst>
              <a:ext uri="{FF2B5EF4-FFF2-40B4-BE49-F238E27FC236}">
                <a16:creationId xmlns:a16="http://schemas.microsoft.com/office/drawing/2014/main" id="{A6E1129B-CCEC-BA65-D0D7-43AC0C153106}"/>
              </a:ext>
            </a:extLst>
          </p:cNvPr>
          <p:cNvPicPr>
            <a:picLocks noChangeAspect="1"/>
          </p:cNvPicPr>
          <p:nvPr/>
        </p:nvPicPr>
        <p:blipFill>
          <a:blip r:embed="rId2"/>
          <a:stretch>
            <a:fillRect/>
          </a:stretch>
        </p:blipFill>
        <p:spPr>
          <a:xfrm>
            <a:off x="482600" y="1149160"/>
            <a:ext cx="8178799" cy="4559680"/>
          </a:xfrm>
          <a:prstGeom prst="rect">
            <a:avLst/>
          </a:prstGeom>
          <a:ln>
            <a:noFill/>
          </a:ln>
        </p:spPr>
      </p:pic>
    </p:spTree>
    <p:extLst>
      <p:ext uri="{BB962C8B-B14F-4D97-AF65-F5344CB8AC3E}">
        <p14:creationId xmlns:p14="http://schemas.microsoft.com/office/powerpoint/2010/main" val="2141465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road with cars and text&#10;&#10;Description automatically generated">
            <a:extLst>
              <a:ext uri="{FF2B5EF4-FFF2-40B4-BE49-F238E27FC236}">
                <a16:creationId xmlns:a16="http://schemas.microsoft.com/office/drawing/2014/main" id="{CBF04E6D-858F-FC34-2758-1624797AE97A}"/>
              </a:ext>
            </a:extLst>
          </p:cNvPr>
          <p:cNvPicPr>
            <a:picLocks noChangeAspect="1"/>
          </p:cNvPicPr>
          <p:nvPr/>
        </p:nvPicPr>
        <p:blipFill>
          <a:blip r:embed="rId2">
            <a:duotone>
              <a:schemeClr val="bg2">
                <a:shade val="45000"/>
                <a:satMod val="135000"/>
              </a:schemeClr>
              <a:prstClr val="white"/>
            </a:duotone>
            <a:alphaModFix amt="50000"/>
          </a:blip>
          <a:srcRect l="26738" t="690" b="751"/>
          <a:stretch/>
        </p:blipFill>
        <p:spPr>
          <a:xfrm>
            <a:off x="20" y="10"/>
            <a:ext cx="9143980" cy="6857990"/>
          </a:xfrm>
          <a:prstGeom prst="rect">
            <a:avLst/>
          </a:prstGeom>
        </p:spPr>
      </p:pic>
      <p:sp>
        <p:nvSpPr>
          <p:cNvPr id="22" name="Rectangle 2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CA"/>
              <a:t>What is this Project About?</a:t>
            </a:r>
          </a:p>
        </p:txBody>
      </p:sp>
      <p:graphicFrame>
        <p:nvGraphicFramePr>
          <p:cNvPr id="5" name="Content Placeholder 2">
            <a:extLst>
              <a:ext uri="{FF2B5EF4-FFF2-40B4-BE49-F238E27FC236}">
                <a16:creationId xmlns:a16="http://schemas.microsoft.com/office/drawing/2014/main" id="{DDC61E30-550E-BA3B-5CC0-492DBA6609BE}"/>
              </a:ext>
            </a:extLst>
          </p:cNvPr>
          <p:cNvGraphicFramePr>
            <a:graphicFrameLocks noGrp="1"/>
          </p:cNvGraphicFramePr>
          <p:nvPr>
            <p:ph idx="1"/>
            <p:extLst>
              <p:ext uri="{D42A27DB-BD31-4B8C-83A1-F6EECF244321}">
                <p14:modId xmlns:p14="http://schemas.microsoft.com/office/powerpoint/2010/main" val="61251118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2358"/>
            <a:ext cx="1407490"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72226" y="6114337"/>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5721108"/>
            <a:ext cx="1696473"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background with text and blue text&#10;&#10;Description automatically generated with medium confidence">
            <a:extLst>
              <a:ext uri="{FF2B5EF4-FFF2-40B4-BE49-F238E27FC236}">
                <a16:creationId xmlns:a16="http://schemas.microsoft.com/office/drawing/2014/main" id="{14B24E17-2194-3A1D-1191-6C4DB21E969A}"/>
              </a:ext>
            </a:extLst>
          </p:cNvPr>
          <p:cNvPicPr>
            <a:picLocks noChangeAspect="1"/>
          </p:cNvPicPr>
          <p:nvPr/>
        </p:nvPicPr>
        <p:blipFill>
          <a:blip r:embed="rId2"/>
          <a:stretch>
            <a:fillRect/>
          </a:stretch>
        </p:blipFill>
        <p:spPr>
          <a:xfrm>
            <a:off x="482600" y="1220725"/>
            <a:ext cx="8178799" cy="4416549"/>
          </a:xfrm>
          <a:prstGeom prst="rect">
            <a:avLst/>
          </a:prstGeom>
          <a:ln>
            <a:noFill/>
          </a:ln>
        </p:spPr>
      </p:pic>
    </p:spTree>
    <p:extLst>
      <p:ext uri="{BB962C8B-B14F-4D97-AF65-F5344CB8AC3E}">
        <p14:creationId xmlns:p14="http://schemas.microsoft.com/office/powerpoint/2010/main" val="31995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2358"/>
            <a:ext cx="1407490" cy="1766008"/>
            <a:chOff x="-648769" y="2358"/>
            <a:chExt cx="1876653" cy="1766008"/>
          </a:xfrm>
        </p:grpSpPr>
        <p:sp>
          <p:nvSpPr>
            <p:cNvPr id="24" name="Freeform: Shape 2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72226" y="6114337"/>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5721108"/>
            <a:ext cx="1696473"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linear regression&#10;&#10;Description automatically generated with medium confidence">
            <a:extLst>
              <a:ext uri="{FF2B5EF4-FFF2-40B4-BE49-F238E27FC236}">
                <a16:creationId xmlns:a16="http://schemas.microsoft.com/office/drawing/2014/main" id="{5634C0FF-4E4D-759F-2FC1-A7449BA86A01}"/>
              </a:ext>
            </a:extLst>
          </p:cNvPr>
          <p:cNvPicPr>
            <a:picLocks noChangeAspect="1"/>
          </p:cNvPicPr>
          <p:nvPr/>
        </p:nvPicPr>
        <p:blipFill>
          <a:blip r:embed="rId2"/>
          <a:stretch>
            <a:fillRect/>
          </a:stretch>
        </p:blipFill>
        <p:spPr>
          <a:xfrm>
            <a:off x="482600" y="1098043"/>
            <a:ext cx="8178799" cy="4661913"/>
          </a:xfrm>
          <a:prstGeom prst="rect">
            <a:avLst/>
          </a:prstGeom>
          <a:ln>
            <a:noFill/>
          </a:ln>
        </p:spPr>
      </p:pic>
    </p:spTree>
    <p:extLst>
      <p:ext uri="{BB962C8B-B14F-4D97-AF65-F5344CB8AC3E}">
        <p14:creationId xmlns:p14="http://schemas.microsoft.com/office/powerpoint/2010/main" val="4242780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10E8C-8CEB-14F9-7097-1314C67938EA}"/>
              </a:ext>
            </a:extLst>
          </p:cNvPr>
          <p:cNvSpPr>
            <a:spLocks noGrp="1"/>
          </p:cNvSpPr>
          <p:nvPr>
            <p:ph type="title"/>
          </p:nvPr>
        </p:nvSpPr>
        <p:spPr>
          <a:xfrm>
            <a:off x="884682" y="1261423"/>
            <a:ext cx="7372350" cy="1325880"/>
          </a:xfrm>
        </p:spPr>
        <p:txBody>
          <a:bodyPr anchor="b">
            <a:normAutofit/>
          </a:bodyPr>
          <a:lstStyle/>
          <a:p>
            <a:pPr>
              <a:lnSpc>
                <a:spcPct val="90000"/>
              </a:lnSpc>
            </a:pPr>
            <a:br>
              <a:rPr lang="en-CA" sz="2900" dirty="0">
                <a:solidFill>
                  <a:schemeClr val="tx2"/>
                </a:solidFill>
                <a:effectLst/>
                <a:latin typeface="Helvetica" pitchFamily="2" charset="0"/>
              </a:rPr>
            </a:br>
            <a:r>
              <a:rPr lang="en-CA" sz="2900" dirty="0">
                <a:effectLst/>
                <a:latin typeface="Helvetica" pitchFamily="2" charset="0"/>
              </a:rPr>
              <a:t>Predicted vs Actual Travel</a:t>
            </a:r>
            <a:br>
              <a:rPr lang="en-CA" sz="2900" dirty="0">
                <a:effectLst/>
                <a:latin typeface="Helvetica" pitchFamily="2" charset="0"/>
              </a:rPr>
            </a:br>
            <a:endParaRPr lang="en-US" sz="2900" dirty="0"/>
          </a:p>
        </p:txBody>
      </p:sp>
      <p:grpSp>
        <p:nvGrpSpPr>
          <p:cNvPr id="34" name="Group 3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1"/>
            <a:ext cx="2521551" cy="2522849"/>
            <a:chOff x="-305" y="-1"/>
            <a:chExt cx="3832880" cy="2876136"/>
          </a:xfrm>
        </p:grpSpPr>
        <p:sp>
          <p:nvSpPr>
            <p:cNvPr id="30" name="Freeform: Shape 29">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15">
            <a:extLst>
              <a:ext uri="{FF2B5EF4-FFF2-40B4-BE49-F238E27FC236}">
                <a16:creationId xmlns:a16="http://schemas.microsoft.com/office/drawing/2014/main" id="{BE78BAA4-ADE9-B06A-910C-B4B3A64FABB4}"/>
              </a:ext>
            </a:extLst>
          </p:cNvPr>
          <p:cNvSpPr>
            <a:spLocks noGrp="1"/>
          </p:cNvSpPr>
          <p:nvPr>
            <p:ph idx="1"/>
          </p:nvPr>
        </p:nvSpPr>
        <p:spPr>
          <a:xfrm>
            <a:off x="51693" y="2868775"/>
            <a:ext cx="3845172" cy="3227626"/>
          </a:xfrm>
        </p:spPr>
        <p:txBody>
          <a:bodyPr anchor="ctr">
            <a:normAutofit/>
          </a:bodyPr>
          <a:lstStyle/>
          <a:p>
            <a:pPr marL="0" indent="0">
              <a:lnSpc>
                <a:spcPct val="90000"/>
              </a:lnSpc>
              <a:spcBef>
                <a:spcPts val="900"/>
              </a:spcBef>
              <a:buNone/>
            </a:pPr>
            <a:r>
              <a:rPr lang="en-CA" sz="1600" dirty="0">
                <a:effectLst/>
                <a:latin typeface=".AppleSystemUIFont"/>
              </a:rPr>
              <a:t>1. </a:t>
            </a:r>
            <a:r>
              <a:rPr lang="en-CA" sz="1600" b="1" dirty="0">
                <a:effectLst/>
                <a:latin typeface=".AppleSystemUIFont"/>
              </a:rPr>
              <a:t>Scatter Plot: Predictions vs Hours of the Day</a:t>
            </a:r>
            <a:endParaRPr lang="en-CA" sz="1600" dirty="0">
              <a:effectLst/>
              <a:latin typeface=".AppleSystemUIFont"/>
            </a:endParaRPr>
          </a:p>
          <a:p>
            <a:pPr>
              <a:lnSpc>
                <a:spcPct val="90000"/>
              </a:lnSpc>
              <a:spcBef>
                <a:spcPts val="900"/>
              </a:spcBef>
            </a:pPr>
            <a:r>
              <a:rPr lang="en-CA" sz="1600" dirty="0">
                <a:effectLst/>
                <a:latin typeface=".AppleSystemUIFont"/>
              </a:rPr>
              <a:t>This graph demonstrates the alignment between predicted travel times and the actual travel times across different hours of the day.</a:t>
            </a:r>
          </a:p>
          <a:p>
            <a:pPr>
              <a:lnSpc>
                <a:spcPct val="90000"/>
              </a:lnSpc>
              <a:spcBef>
                <a:spcPts val="900"/>
              </a:spcBef>
            </a:pPr>
            <a:r>
              <a:rPr lang="en-CA" sz="1600" dirty="0">
                <a:effectLst/>
                <a:latin typeface=".AppleSystemUIFont"/>
              </a:rPr>
              <a:t>Key Insight: The Random Forest model shows a closer fit to the actual values compared to the Neural Network, especially during peak hours (e.g., morning and evening rush hours). Deviations are more noticeable in off-peak hours, likely due to data sparsity.</a:t>
            </a:r>
          </a:p>
          <a:p>
            <a:pPr>
              <a:lnSpc>
                <a:spcPct val="90000"/>
              </a:lnSpc>
            </a:pPr>
            <a:endParaRPr lang="en-US" sz="1600" dirty="0"/>
          </a:p>
        </p:txBody>
      </p:sp>
      <p:grpSp>
        <p:nvGrpSpPr>
          <p:cNvPr id="35" name="Group 34">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7370340" y="5084569"/>
            <a:ext cx="2151670" cy="1395192"/>
            <a:chOff x="-305" y="-4155"/>
            <a:chExt cx="2514948" cy="2174333"/>
          </a:xfrm>
        </p:grpSpPr>
        <p:sp>
          <p:nvSpPr>
            <p:cNvPr id="36" name="Freeform: Shape 35">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9" name="Freeform: Shape 38">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descr="A graph showing the time of a few hours&#10;&#10;Description automatically generated with medium confidence">
            <a:extLst>
              <a:ext uri="{FF2B5EF4-FFF2-40B4-BE49-F238E27FC236}">
                <a16:creationId xmlns:a16="http://schemas.microsoft.com/office/drawing/2014/main" id="{5AC3FF75-FF39-D1D5-14CC-C2776C0E8A1A}"/>
              </a:ext>
            </a:extLst>
          </p:cNvPr>
          <p:cNvPicPr>
            <a:picLocks noChangeAspect="1"/>
          </p:cNvPicPr>
          <p:nvPr/>
        </p:nvPicPr>
        <p:blipFill>
          <a:blip r:embed="rId2"/>
          <a:stretch>
            <a:fillRect/>
          </a:stretch>
        </p:blipFill>
        <p:spPr>
          <a:xfrm>
            <a:off x="3948330" y="2707573"/>
            <a:ext cx="5195670" cy="3467595"/>
          </a:xfrm>
          <a:prstGeom prst="rect">
            <a:avLst/>
          </a:prstGeom>
        </p:spPr>
      </p:pic>
    </p:spTree>
    <p:extLst>
      <p:ext uri="{BB962C8B-B14F-4D97-AF65-F5344CB8AC3E}">
        <p14:creationId xmlns:p14="http://schemas.microsoft.com/office/powerpoint/2010/main" val="3386960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915A-0ADF-2BBC-E127-4F03564AC7C5}"/>
              </a:ext>
            </a:extLst>
          </p:cNvPr>
          <p:cNvSpPr>
            <a:spLocks noGrp="1"/>
          </p:cNvSpPr>
          <p:nvPr>
            <p:ph type="title"/>
          </p:nvPr>
        </p:nvSpPr>
        <p:spPr>
          <a:xfrm>
            <a:off x="2043953" y="1138265"/>
            <a:ext cx="5190565" cy="1401183"/>
          </a:xfrm>
        </p:spPr>
        <p:txBody>
          <a:bodyPr anchor="t">
            <a:normAutofit/>
          </a:bodyPr>
          <a:lstStyle/>
          <a:p>
            <a:pPr>
              <a:lnSpc>
                <a:spcPct val="90000"/>
              </a:lnSpc>
            </a:pPr>
            <a:br>
              <a:rPr lang="en-CA" sz="2900" dirty="0">
                <a:effectLst/>
                <a:latin typeface="Helvetica" pitchFamily="2" charset="0"/>
              </a:rPr>
            </a:br>
            <a:r>
              <a:rPr lang="en-CA" sz="2900" dirty="0">
                <a:effectLst/>
                <a:latin typeface="Helvetica" pitchFamily="2" charset="0"/>
              </a:rPr>
              <a:t>Predicted vs Actual Travel</a:t>
            </a:r>
            <a:br>
              <a:rPr lang="en-CA" sz="2900" dirty="0">
                <a:effectLst/>
                <a:latin typeface="Helvetica" pitchFamily="2" charset="0"/>
              </a:rPr>
            </a:br>
            <a:endParaRPr lang="en-US" sz="2900" dirty="0"/>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6096"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593BAA-F1AE-74A0-B9A9-8A802553C57B}"/>
              </a:ext>
            </a:extLst>
          </p:cNvPr>
          <p:cNvSpPr>
            <a:spLocks noGrp="1"/>
          </p:cNvSpPr>
          <p:nvPr>
            <p:ph idx="1"/>
          </p:nvPr>
        </p:nvSpPr>
        <p:spPr>
          <a:xfrm>
            <a:off x="0" y="2539448"/>
            <a:ext cx="3408571" cy="3602935"/>
          </a:xfrm>
        </p:spPr>
        <p:txBody>
          <a:bodyPr>
            <a:normAutofit/>
          </a:bodyPr>
          <a:lstStyle/>
          <a:p>
            <a:pPr marL="0" indent="0">
              <a:spcBef>
                <a:spcPts val="900"/>
              </a:spcBef>
              <a:buNone/>
            </a:pPr>
            <a:r>
              <a:rPr lang="en-CA" sz="1600" dirty="0">
                <a:latin typeface=".AppleSystemUIFont"/>
              </a:rPr>
              <a:t>2. </a:t>
            </a:r>
            <a:r>
              <a:rPr lang="en-CA" sz="1600" dirty="0">
                <a:effectLst/>
                <a:latin typeface=".AppleSystemUIFont"/>
              </a:rPr>
              <a:t> </a:t>
            </a:r>
            <a:r>
              <a:rPr lang="en-CA" sz="1600" b="1" dirty="0">
                <a:effectLst/>
                <a:latin typeface=".AppleSystemUIFont"/>
              </a:rPr>
              <a:t>3D Plot: Travel Times by Hour and Day of the   Week</a:t>
            </a:r>
            <a:endParaRPr lang="en-CA" sz="1600" dirty="0">
              <a:effectLst/>
              <a:latin typeface=".AppleSystemUIFont"/>
            </a:endParaRPr>
          </a:p>
          <a:p>
            <a:pPr>
              <a:spcBef>
                <a:spcPts val="900"/>
              </a:spcBef>
            </a:pPr>
            <a:r>
              <a:rPr lang="en-CA" sz="1600" dirty="0">
                <a:effectLst/>
                <a:latin typeface=".AppleSystemUIFont"/>
              </a:rPr>
              <a:t>The 3D visualization highlights the interaction of travel times with the time of day and day of the week.</a:t>
            </a:r>
          </a:p>
          <a:p>
            <a:pPr>
              <a:spcBef>
                <a:spcPts val="900"/>
              </a:spcBef>
            </a:pPr>
            <a:r>
              <a:rPr lang="en-CA" sz="1600" dirty="0">
                <a:effectLst/>
                <a:latin typeface=".AppleSystemUIFont"/>
              </a:rPr>
              <a:t>Key Insight: Peak travel times are observed on weekdays during morning (7–9 AM) and evening (5–7 PM) hours, with reduced travel times on weekends. This plot showcases the model’s ability to predict patterns based on temporal trends and holidays.</a:t>
            </a:r>
          </a:p>
          <a:p>
            <a:pPr marL="0" indent="0">
              <a:buNone/>
            </a:pPr>
            <a:endParaRPr lang="en-US" sz="1600" dirty="0"/>
          </a:p>
        </p:txBody>
      </p:sp>
      <p:pic>
        <p:nvPicPr>
          <p:cNvPr id="5" name="Picture 4" descr="A graph with colored dots&#10;&#10;Description automatically generated with medium confidence">
            <a:extLst>
              <a:ext uri="{FF2B5EF4-FFF2-40B4-BE49-F238E27FC236}">
                <a16:creationId xmlns:a16="http://schemas.microsoft.com/office/drawing/2014/main" id="{566827BD-83CB-846C-320D-781C9D3B424A}"/>
              </a:ext>
            </a:extLst>
          </p:cNvPr>
          <p:cNvPicPr>
            <a:picLocks noChangeAspect="1"/>
          </p:cNvPicPr>
          <p:nvPr/>
        </p:nvPicPr>
        <p:blipFill>
          <a:blip r:embed="rId3"/>
          <a:stretch>
            <a:fillRect/>
          </a:stretch>
        </p:blipFill>
        <p:spPr>
          <a:xfrm>
            <a:off x="3979951" y="2810533"/>
            <a:ext cx="5002684" cy="3064651"/>
          </a:xfrm>
          <a:prstGeom prst="rect">
            <a:avLst/>
          </a:prstGeom>
        </p:spPr>
      </p:pic>
    </p:spTree>
    <p:extLst>
      <p:ext uri="{BB962C8B-B14F-4D97-AF65-F5344CB8AC3E}">
        <p14:creationId xmlns:p14="http://schemas.microsoft.com/office/powerpoint/2010/main" val="175213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2358"/>
            <a:ext cx="1407490"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972226" y="6114337"/>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5721108"/>
            <a:ext cx="1696473"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different colored lines&#10;&#10;Description automatically generated">
            <a:extLst>
              <a:ext uri="{FF2B5EF4-FFF2-40B4-BE49-F238E27FC236}">
                <a16:creationId xmlns:a16="http://schemas.microsoft.com/office/drawing/2014/main" id="{16156041-7860-20D0-5344-CB72B275EE8F}"/>
              </a:ext>
            </a:extLst>
          </p:cNvPr>
          <p:cNvPicPr>
            <a:picLocks noChangeAspect="1"/>
          </p:cNvPicPr>
          <p:nvPr/>
        </p:nvPicPr>
        <p:blipFill>
          <a:blip r:embed="rId2"/>
          <a:stretch>
            <a:fillRect/>
          </a:stretch>
        </p:blipFill>
        <p:spPr>
          <a:xfrm>
            <a:off x="482600" y="1108266"/>
            <a:ext cx="8178799" cy="4641467"/>
          </a:xfrm>
          <a:prstGeom prst="rect">
            <a:avLst/>
          </a:prstGeom>
          <a:ln>
            <a:noFill/>
          </a:ln>
        </p:spPr>
      </p:pic>
    </p:spTree>
    <p:extLst>
      <p:ext uri="{BB962C8B-B14F-4D97-AF65-F5344CB8AC3E}">
        <p14:creationId xmlns:p14="http://schemas.microsoft.com/office/powerpoint/2010/main" val="1181546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209-6C6E-2357-EE45-A581B7341359}"/>
              </a:ext>
            </a:extLst>
          </p:cNvPr>
          <p:cNvSpPr>
            <a:spLocks noGrp="1"/>
          </p:cNvSpPr>
          <p:nvPr>
            <p:ph type="title"/>
          </p:nvPr>
        </p:nvSpPr>
        <p:spPr>
          <a:xfrm>
            <a:off x="571380" y="1138265"/>
            <a:ext cx="3408571" cy="1401183"/>
          </a:xfrm>
        </p:spPr>
        <p:txBody>
          <a:bodyPr vert="horz" lIns="91440" tIns="45720" rIns="91440" bIns="45720" rtlCol="0" anchor="t">
            <a:normAutofit/>
          </a:bodyPr>
          <a:lstStyle/>
          <a:p>
            <a:pPr algn="l" defTabSz="914400">
              <a:lnSpc>
                <a:spcPct val="90000"/>
              </a:lnSpc>
            </a:pPr>
            <a:r>
              <a:rPr lang="en-US" sz="2800" b="1" kern="1200">
                <a:solidFill>
                  <a:schemeClr val="tx1"/>
                </a:solidFill>
                <a:effectLst/>
                <a:latin typeface="+mj-lt"/>
                <a:ea typeface="+mj-ea"/>
                <a:cs typeface="+mj-cs"/>
              </a:rPr>
              <a:t>Conclusion and Future Work</a:t>
            </a:r>
            <a:br>
              <a:rPr lang="en-US" sz="2800" kern="1200">
                <a:solidFill>
                  <a:schemeClr val="tx1"/>
                </a:solidFill>
                <a:effectLst/>
                <a:latin typeface="+mj-lt"/>
                <a:ea typeface="+mj-ea"/>
                <a:cs typeface="+mj-cs"/>
              </a:rPr>
            </a:br>
            <a:endParaRPr lang="en-US" sz="2800" kern="120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6096"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5572F3-7EEE-9CB5-D76D-198E87EFE2DC}"/>
              </a:ext>
            </a:extLst>
          </p:cNvPr>
          <p:cNvSpPr>
            <a:spLocks noGrp="1"/>
          </p:cNvSpPr>
          <p:nvPr>
            <p:ph sz="half" idx="1"/>
          </p:nvPr>
        </p:nvSpPr>
        <p:spPr>
          <a:xfrm>
            <a:off x="571379" y="2126804"/>
            <a:ext cx="3408571" cy="3602935"/>
          </a:xfrm>
        </p:spPr>
        <p:txBody>
          <a:bodyPr vert="horz" lIns="91440" tIns="45720" rIns="91440" bIns="45720" rtlCol="0">
            <a:normAutofit/>
          </a:bodyPr>
          <a:lstStyle/>
          <a:p>
            <a:pPr marL="0" indent="0" defTabSz="914400">
              <a:lnSpc>
                <a:spcPct val="90000"/>
              </a:lnSpc>
              <a:buNone/>
            </a:pPr>
            <a:r>
              <a:rPr lang="en-US" sz="1400" b="1" dirty="0">
                <a:effectLst/>
              </a:rPr>
              <a:t>Achievements</a:t>
            </a:r>
            <a:r>
              <a:rPr lang="en-US" sz="1400" dirty="0">
                <a:effectLst/>
              </a:rPr>
              <a:t>:</a:t>
            </a:r>
          </a:p>
          <a:p>
            <a:pPr marL="0" indent="-228600" defTabSz="914400">
              <a:lnSpc>
                <a:spcPct val="90000"/>
              </a:lnSpc>
              <a:buFont typeface="Arial" panose="020B0604020202020204" pitchFamily="34" charset="0"/>
              <a:buChar char="•"/>
            </a:pPr>
            <a:r>
              <a:rPr lang="en-US" sz="1400" dirty="0">
                <a:effectLst/>
              </a:rPr>
              <a:t>The project successfully implemented machine learning models like Random Forest and Neural Networks for traffic analytics, achieving significant performance improvements through effective feature engineering and data preprocessing.</a:t>
            </a:r>
          </a:p>
          <a:p>
            <a:pPr marL="0" indent="0" defTabSz="914400">
              <a:lnSpc>
                <a:spcPct val="90000"/>
              </a:lnSpc>
              <a:buNone/>
            </a:pPr>
            <a:endParaRPr lang="en-US" sz="1400" b="1" dirty="0"/>
          </a:p>
          <a:p>
            <a:pPr marL="0" indent="0" defTabSz="914400">
              <a:lnSpc>
                <a:spcPct val="90000"/>
              </a:lnSpc>
              <a:buNone/>
            </a:pPr>
            <a:r>
              <a:rPr lang="en-US" sz="1400" b="1" dirty="0">
                <a:effectLst/>
              </a:rPr>
              <a:t>Future Directions</a:t>
            </a:r>
            <a:r>
              <a:rPr lang="en-US" sz="1400" dirty="0">
                <a:effectLst/>
              </a:rPr>
              <a:t>:</a:t>
            </a:r>
          </a:p>
          <a:p>
            <a:pPr marL="0" indent="-228600" defTabSz="914400">
              <a:lnSpc>
                <a:spcPct val="90000"/>
              </a:lnSpc>
              <a:spcBef>
                <a:spcPts val="900"/>
              </a:spcBef>
              <a:buFont typeface="Arial" panose="020B0604020202020204" pitchFamily="34" charset="0"/>
              <a:buChar char="•"/>
            </a:pPr>
            <a:r>
              <a:rPr lang="en-US" sz="1400" dirty="0">
                <a:effectLst/>
              </a:rPr>
              <a:t>Expanding the model’s capabilities by integrating real-time traffic data streams and leveraging advanced techniques like Recurrent Neural Networks (RNNs) for time-series predictions, making it scalable to other cities and diverse datasets.</a:t>
            </a:r>
          </a:p>
          <a:p>
            <a:pPr indent="-228600" defTabSz="914400">
              <a:lnSpc>
                <a:spcPct val="90000"/>
              </a:lnSpc>
              <a:buFont typeface="Arial" panose="020B0604020202020204" pitchFamily="34" charset="0"/>
              <a:buChar char="•"/>
            </a:pPr>
            <a:endParaRPr lang="en-US" sz="1400" dirty="0"/>
          </a:p>
        </p:txBody>
      </p:sp>
      <p:pic>
        <p:nvPicPr>
          <p:cNvPr id="6" name="Content Placeholder 5" descr="A group of logos with a light bulb and a rocket&#10;&#10;Description automatically generated">
            <a:extLst>
              <a:ext uri="{FF2B5EF4-FFF2-40B4-BE49-F238E27FC236}">
                <a16:creationId xmlns:a16="http://schemas.microsoft.com/office/drawing/2014/main" id="{A33BEE84-2880-95D6-5DE7-361E1D40B17B}"/>
              </a:ext>
            </a:extLst>
          </p:cNvPr>
          <p:cNvPicPr>
            <a:picLocks noGrp="1" noChangeAspect="1"/>
          </p:cNvPicPr>
          <p:nvPr>
            <p:ph sz="half" idx="2"/>
          </p:nvPr>
        </p:nvPicPr>
        <p:blipFill>
          <a:blip r:embed="rId2"/>
          <a:stretch>
            <a:fillRect/>
          </a:stretch>
        </p:blipFill>
        <p:spPr>
          <a:xfrm>
            <a:off x="4562061" y="1429490"/>
            <a:ext cx="4000620" cy="4000620"/>
          </a:xfrm>
          <a:prstGeom prst="rect">
            <a:avLst/>
          </a:prstGeom>
        </p:spPr>
      </p:pic>
    </p:spTree>
    <p:extLst>
      <p:ext uri="{BB962C8B-B14F-4D97-AF65-F5344CB8AC3E}">
        <p14:creationId xmlns:p14="http://schemas.microsoft.com/office/powerpoint/2010/main" val="22934952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1095</TotalTime>
  <Words>304</Words>
  <Application>Microsoft Macintosh PowerPoint</Application>
  <PresentationFormat>On-screen Show (4:3)</PresentationFormat>
  <Paragraphs>21</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.AppleSystemUIFont</vt:lpstr>
      <vt:lpstr>Aptos</vt:lpstr>
      <vt:lpstr>Arial</vt:lpstr>
      <vt:lpstr>Calibri</vt:lpstr>
      <vt:lpstr>Helvetica</vt:lpstr>
      <vt:lpstr>Office Theme</vt:lpstr>
      <vt:lpstr>PowerPoint Presentation</vt:lpstr>
      <vt:lpstr>PowerPoint Presentation</vt:lpstr>
      <vt:lpstr>What is this Project About?</vt:lpstr>
      <vt:lpstr>PowerPoint Presentation</vt:lpstr>
      <vt:lpstr>PowerPoint Presentation</vt:lpstr>
      <vt:lpstr> Predicted vs Actual Travel </vt:lpstr>
      <vt:lpstr> Predicted vs Actual Travel </vt:lpstr>
      <vt:lpstr>PowerPoint Presentation</vt:lpstr>
      <vt:lpstr>Conclusion and Future Work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Gururaja Shivagange Raghunath</cp:lastModifiedBy>
  <cp:revision>4</cp:revision>
  <dcterms:created xsi:type="dcterms:W3CDTF">2013-01-27T09:14:16Z</dcterms:created>
  <dcterms:modified xsi:type="dcterms:W3CDTF">2024-12-03T20:33:12Z</dcterms:modified>
  <cp:category/>
</cp:coreProperties>
</file>